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38e729e3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38e729e3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38e729e3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38e729e3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38e729e3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38e729e3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38e729e3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38e729e3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38e729e3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38e729e3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8e729e3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38e729e3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38e729e3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38e729e3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38e729e3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38e729e3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38e729e3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38e729e3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38e729e3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38e729e3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38e729e3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38e729e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38e729e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38e729e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38e729e3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38e729e3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38e729e3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38e729e3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38e729e3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38e729e3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38e729e3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38e729e3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38e729e3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38e729e3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u.wikipedia.org/wiki/%D0%92%D1%8B%D0%B4%D0%B5%D0%BB%D0%B5%D0%BD%D0%B8%D0%B5_%D0%B3%D1%80%D0%B0%D0%BD%D0%B8%D1%86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Mathematical" TargetMode="External"/><Relationship Id="rId4" Type="http://schemas.openxmlformats.org/officeDocument/2006/relationships/hyperlink" Target="https://en.wikipedia.org/wiki/Curve" TargetMode="External"/><Relationship Id="rId5" Type="http://schemas.openxmlformats.org/officeDocument/2006/relationships/hyperlink" Target="https://en.wikipedia.org/wiki/Digital_image" TargetMode="External"/><Relationship Id="rId6" Type="http://schemas.openxmlformats.org/officeDocument/2006/relationships/hyperlink" Target="https://en.wikipedia.org/wiki/Luminous_intensity" TargetMode="External"/><Relationship Id="rId7" Type="http://schemas.openxmlformats.org/officeDocument/2006/relationships/hyperlink" Target="https://en.wikipedia.org/wiki/Discontinuity_(mathematics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First-order_derivative_expression" TargetMode="External"/><Relationship Id="rId4" Type="http://schemas.openxmlformats.org/officeDocument/2006/relationships/hyperlink" Target="https://en.wikipedia.org/wiki/Second-order_derivative_expression" TargetMode="External"/><Relationship Id="rId5" Type="http://schemas.openxmlformats.org/officeDocument/2006/relationships/hyperlink" Target="https://en.wikipedia.org/wiki/Laplacia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Выделение кадров на комиксах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560400" y="3270925"/>
            <a:ext cx="51315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Работу подготовили Роман Кукло, Андрей Храпков и Тигран Аристакесян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819150" y="664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Борьба с шумом. Сглаживание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545225" y="1559025"/>
            <a:ext cx="3960000" cy="28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Сглаживание по Гауссу обычно используется для </a:t>
            </a:r>
            <a:r>
              <a:rPr lang="ru" sz="1350">
                <a:solidFill>
                  <a:srgbClr val="20212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обнаружения краёв</a:t>
            </a: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 Большинство алгоритмов обнаружения краёв чувствительны к шуму. Использование фильтра размытия по Гауссу перед обнаружением краёв направлено на снижение уровня шума в изображении, что улучшает результат последующей работы алгоритма обнаружения краёв. Этот подход обычно называют лапласианом Гаусса или фильтрацией LoG.</a:t>
            </a:r>
            <a:endParaRPr sz="1600">
              <a:solidFill>
                <a:srgbClr val="202122"/>
              </a:solidFill>
            </a:endParaRPr>
          </a:p>
        </p:txBody>
      </p:sp>
      <p:pic>
        <p:nvPicPr>
          <p:cNvPr descr="image"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725" y="2374075"/>
            <a:ext cx="3223975" cy="12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990039"/>
            <a:ext cx="3339850" cy="139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49" y="703597"/>
            <a:ext cx="3339849" cy="14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391200" y="2432250"/>
            <a:ext cx="41808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200">
                <a:solidFill>
                  <a:srgbClr val="20212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Необходимо выбрать параметры фильтра, обеспечивающие наилучшее подавление шума. Влияние пикселей друг на друга при гауссовой фильтрации обратно пропорционально квадрату расстояния между ними: коэффициент пропорциональности, а, следовательно, и степень размытия, определяются параметром </a:t>
            </a:r>
            <a:r>
              <a:rPr b="1" lang="ru" sz="1200">
                <a:solidFill>
                  <a:srgbClr val="20212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σ</a:t>
            </a:r>
            <a:r>
              <a:rPr lang="ru" sz="1200">
                <a:solidFill>
                  <a:srgbClr val="20212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 </a:t>
            </a:r>
            <a:endParaRPr>
              <a:solidFill>
                <a:srgbClr val="202122"/>
              </a:solidFill>
              <a:highlight>
                <a:schemeClr val="dk1"/>
              </a:highlight>
            </a:endParaRPr>
          </a:p>
        </p:txBody>
      </p:sp>
      <p:cxnSp>
        <p:nvCxnSpPr>
          <p:cNvPr id="211" name="Google Shape;211;p23"/>
          <p:cNvCxnSpPr>
            <a:stCxn id="209" idx="2"/>
          </p:cNvCxnSpPr>
          <p:nvPr/>
        </p:nvCxnSpPr>
        <p:spPr>
          <a:xfrm>
            <a:off x="6452574" y="2155396"/>
            <a:ext cx="198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3"/>
          <p:cNvSpPr txBox="1"/>
          <p:nvPr/>
        </p:nvSpPr>
        <p:spPr>
          <a:xfrm>
            <a:off x="341700" y="748750"/>
            <a:ext cx="42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Борьба с шумом. Сглаживание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819150" y="472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градиентов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377700" y="1303450"/>
            <a:ext cx="41943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Оператор Собеля часто применяют в алгоритмах выделения границ. По сути, это дискретный дифференциальный оператор, вычисляющий приближенное значение градиента яркости изображения. Результатом применения оператора Собеля в каждой точке изображения является либо вектор градиента яркости в этой точке, либо его норма. Оператор Собеля основан на свёртке изображения небольшими целочисленными фильтрами в вертикальном и горизонтальном направлениях, поэтому его относительно легко вычислять. С другой стороны, используемая им аппроксимация градиента достаточно грубая, особенно это сказывается на высокочастотных колебаниях изображения.</a:t>
            </a:r>
            <a:b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background"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823" r="0" t="24173"/>
          <a:stretch/>
        </p:blipFill>
        <p:spPr>
          <a:xfrm>
            <a:off x="4628125" y="1575113"/>
            <a:ext cx="4194300" cy="23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116050" y="57475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Применение оператора соболя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25" y="1547450"/>
            <a:ext cx="3491699" cy="14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500" y="1547450"/>
            <a:ext cx="3363437" cy="14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1355175" y="3188300"/>
            <a:ext cx="2193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после размытия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613413" y="3188300"/>
            <a:ext cx="2193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без размытия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Подавление не-максимумов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Пикселями границ объявляются пиксели, в которых достигается локальный максимум градиента в направлении вектора градиента. Значение направления должно быть кратно 45°.</a:t>
            </a:r>
            <a:b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50" y="1660600"/>
            <a:ext cx="3345100" cy="273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подавления не-максимумов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75" y="2272075"/>
            <a:ext cx="3491700" cy="151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0" y="2272075"/>
            <a:ext cx="3695173" cy="151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7"/>
          <p:cNvCxnSpPr>
            <a:stCxn id="242" idx="3"/>
            <a:endCxn id="241" idx="1"/>
          </p:cNvCxnSpPr>
          <p:nvPr/>
        </p:nvCxnSpPr>
        <p:spPr>
          <a:xfrm>
            <a:off x="4177673" y="3027550"/>
            <a:ext cx="70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819150" y="440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rPr lang="ru"/>
              <a:t>Двойная пороговая фильтрация</a:t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417450" y="1537725"/>
            <a:ext cx="48987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Следующий шаг — применение порога, чтобы определить находится или нет граница в данной точке изображения. Чем меньше порог, тем больше границ будет находиться, но тем более восприимчивым к шуму станет результат, выделяя лишние данные изображения. Наоборот, высокий порог может проигнорировать слабые края или получить границу фрагментами.</a:t>
            </a:r>
            <a:b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Выделение границ Канни использует два порога фильтрации: если значение пикселя выше верхней границы – он принимает максимальное значение (граница считается достоверной), если ниже – пиксель подавляется, точки со значением, попадающим в диапазон между порогов, принимают фиксированное среднее значение (они будут уточнены на следующем этапе).</a:t>
            </a:r>
            <a:b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10281" r="0" t="0"/>
          <a:stretch/>
        </p:blipFill>
        <p:spPr>
          <a:xfrm>
            <a:off x="5475750" y="1601600"/>
            <a:ext cx="3307250" cy="27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двойной пороговой фильтрации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748" y="2463087"/>
            <a:ext cx="3304577" cy="14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473787"/>
            <a:ext cx="3340380" cy="140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9"/>
          <p:cNvCxnSpPr>
            <a:stCxn id="257" idx="3"/>
            <a:endCxn id="256" idx="1"/>
          </p:cNvCxnSpPr>
          <p:nvPr/>
        </p:nvCxnSpPr>
        <p:spPr>
          <a:xfrm>
            <a:off x="4159530" y="3176424"/>
            <a:ext cx="6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819150" y="411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rPr lang="ru"/>
              <a:t>Трассировка области неоднозначности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19150" y="152217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Задача сводится к выделению групп пикселей, получивших на предыдущем этапе промежуточное значение, и отнесению их к границе (если они соединены с одной из установленных границ) или их подавлению (в противном случае). Пиксель добавляется к группе, если он соприкасается с ней по одному из 8-ми направлений(так как все кратно 45).</a:t>
            </a:r>
            <a:endParaRPr sz="13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00" y="3153300"/>
            <a:ext cx="3304574" cy="14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698" y="1366237"/>
            <a:ext cx="3304577" cy="1426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0"/>
          <p:cNvCxnSpPr>
            <a:stCxn id="266" idx="2"/>
            <a:endCxn id="265" idx="0"/>
          </p:cNvCxnSpPr>
          <p:nvPr/>
        </p:nvCxnSpPr>
        <p:spPr>
          <a:xfrm>
            <a:off x="6552986" y="2792936"/>
            <a:ext cx="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93675" y="227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80075" y="90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Комикс представляет собой серию изображений(кадров), в которой рассказывается какая-либо история. </a:t>
            </a:r>
            <a:b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Выделение кадров из комиксов – по сути нахождение границ каждого кадра.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7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76" y="1942162"/>
            <a:ext cx="2979874" cy="29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900" y="1935825"/>
            <a:ext cx="2979874" cy="2957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4"/>
          <p:cNvCxnSpPr/>
          <p:nvPr/>
        </p:nvCxnSpPr>
        <p:spPr>
          <a:xfrm>
            <a:off x="4059425" y="3305475"/>
            <a:ext cx="97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632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Обнаружение границ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532825"/>
            <a:ext cx="75057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Обнаружение границ включает в себя множество 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математических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методов, направленных на выявление границ, определяемых как 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кривые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на 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цифровом изображении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на которых 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яркость изображения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резко меняется или, говоря более формально, имеет 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скачки</a:t>
            </a: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довольно общих допущениях разрывы в яркости изображения будут соответствовать: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разрывам по глубине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неоднородности в ориентации поверхности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различия в освещении сцены</a:t>
            </a:r>
            <a:br>
              <a:rPr lang="ru" sz="1600">
                <a:solidFill>
                  <a:srgbClr val="000000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2457800" y="4206100"/>
            <a:ext cx="4082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Обнаружение границ на комиксе</a:t>
            </a:r>
            <a:endParaRPr sz="18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621" y="554863"/>
            <a:ext cx="3593378" cy="3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50" y="574063"/>
            <a:ext cx="3593375" cy="3551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6"/>
          <p:cNvCxnSpPr/>
          <p:nvPr/>
        </p:nvCxnSpPr>
        <p:spPr>
          <a:xfrm>
            <a:off x="4134371" y="2349575"/>
            <a:ext cx="82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168650" y="377050"/>
            <a:ext cx="68067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обнаружением границ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310950" y="1185000"/>
            <a:ext cx="43380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Несмотря на то, что в литературе рассматриваются вопросы обнаружения идеальных ступенчатых краев, края, полученные из естественных изображений, обычно вовсе не являются идеальными ступенчатыми краями. Вместо этого они обычно подвержены одному или нескольким из следующих эффектов: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фокальное размытие – при съемке размытие переднего или заднего плана</a:t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полутеневое размытие, вызванное тенями, создаваемыми источниками света ненулевого радиуса.</a:t>
            </a:r>
            <a:b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ru" sz="14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затенение гладкого объекта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950" y="1564625"/>
            <a:ext cx="4125143" cy="20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2642400" y="4168263"/>
            <a:ext cx="38379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Проблема с обнаружением границ</a:t>
            </a:r>
            <a:endParaRPr sz="180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625" y="344075"/>
            <a:ext cx="1968875" cy="1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625" y="2475591"/>
            <a:ext cx="1968875" cy="1666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8"/>
          <p:cNvCxnSpPr/>
          <p:nvPr/>
        </p:nvCxnSpPr>
        <p:spPr>
          <a:xfrm flipH="1" rot="10800000">
            <a:off x="4024900" y="1240075"/>
            <a:ext cx="1043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8"/>
          <p:cNvCxnSpPr/>
          <p:nvPr/>
        </p:nvCxnSpPr>
        <p:spPr>
          <a:xfrm flipH="1" rot="10800000">
            <a:off x="4005200" y="3270038"/>
            <a:ext cx="1043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600" y="2385763"/>
            <a:ext cx="2046575" cy="184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001" y="308762"/>
            <a:ext cx="1968875" cy="186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323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search-based: обнаруживают границы, сначала вычисляя показатель силы границы, обычно 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выражение производной первого порядка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такой как величина градиента, а затем находят локальные максимумы по направлению величины градиента.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zero-crossing based: Методы, основанные на поиске нулевых пересечений, ищут нулевые пересечения в 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выражении со второй производной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такими как пересечения 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лапласиана</a:t>
            </a: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или нулевые пересечения нелинейного дифференциального выражения.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854050" y="1175650"/>
            <a:ext cx="7470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</a:rPr>
              <a:t>Существует множество методов обнаружения границ, но большинство из них можно разделить на две категории: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529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Canny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321600" y="1484475"/>
            <a:ext cx="43662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AutoNum type="arabicPeriod"/>
            </a:pP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Сглаживание. Размытие изображения для удаления шума.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AutoNum type="arabicPeriod"/>
            </a:pP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Поиск градиентов. Границы отмечаются там, где градиент изображения приобретает максимальное значение.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AutoNum type="arabicPeriod"/>
            </a:pP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Подавление не-максимумов. Только локальные максимумы отмечаются как границы.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AutoNum type="arabicPeriod"/>
            </a:pP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Двойная пороговая фильтрация. Потенциальные границы определяются порогами.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Arial"/>
              <a:buAutoNum type="arabicPeriod"/>
            </a:pP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Трассировка области неоднозначности. Итоговые границы определяются путём подавления всех краёв, </a:t>
            </a: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 связанных</a:t>
            </a:r>
            <a:r>
              <a:rPr lang="ru" sz="12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с определенными (сильными) границами.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750" y="845599"/>
            <a:ext cx="3622351" cy="15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750" y="2993550"/>
            <a:ext cx="3622348" cy="1564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0"/>
          <p:cNvCxnSpPr>
            <a:stCxn id="185" idx="2"/>
            <a:endCxn id="186" idx="0"/>
          </p:cNvCxnSpPr>
          <p:nvPr/>
        </p:nvCxnSpPr>
        <p:spPr>
          <a:xfrm>
            <a:off x="6679926" y="2438974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451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RGB в серый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819150" y="134775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Перед применением детектора, преобразуем изображение в оттенки серого, чтобы уменьшить вычислительные затраты. Для преобразования использовали cv2.cvtColor()  —  преобразует изображение из одного цветового пространства в другое. В случае преобразования в RGB и из него порядок каналов надо указать явно: RGB или BGR. Формат цвета по умолчанию в OpenCV часто называют RGB, но на самом деле это BGR.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224" y="3204697"/>
            <a:ext cx="3339849" cy="145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225" y="1257357"/>
            <a:ext cx="3339851" cy="1469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1"/>
          <p:cNvCxnSpPr>
            <a:stCxn id="195" idx="2"/>
            <a:endCxn id="194" idx="0"/>
          </p:cNvCxnSpPr>
          <p:nvPr/>
        </p:nvCxnSpPr>
        <p:spPr>
          <a:xfrm>
            <a:off x="6921150" y="2726476"/>
            <a:ext cx="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